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300" r:id="rId5"/>
    <p:sldId id="304" r:id="rId6"/>
    <p:sldId id="301"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40" r:id="rId38"/>
    <p:sldId id="327" r:id="rId39"/>
    <p:sldId id="328" r:id="rId40"/>
    <p:sldId id="329" r:id="rId41"/>
    <p:sldId id="367" r:id="rId42"/>
    <p:sldId id="288" r:id="rId43"/>
    <p:sldId id="330" r:id="rId44"/>
    <p:sldId id="331" r:id="rId45"/>
    <p:sldId id="332" r:id="rId46"/>
    <p:sldId id="333" r:id="rId47"/>
    <p:sldId id="334" r:id="rId48"/>
    <p:sldId id="335" r:id="rId49"/>
    <p:sldId id="336" r:id="rId50"/>
    <p:sldId id="342" r:id="rId51"/>
    <p:sldId id="341" r:id="rId52"/>
    <p:sldId id="337" r:id="rId53"/>
    <p:sldId id="343" r:id="rId54"/>
    <p:sldId id="338" r:id="rId55"/>
    <p:sldId id="339" r:id="rId56"/>
    <p:sldId id="344" r:id="rId57"/>
    <p:sldId id="345" r:id="rId58"/>
    <p:sldId id="346" r:id="rId59"/>
    <p:sldId id="347" r:id="rId60"/>
    <p:sldId id="348" r:id="rId61"/>
    <p:sldId id="349" r:id="rId62"/>
    <p:sldId id="350" r:id="rId63"/>
    <p:sldId id="353" r:id="rId64"/>
    <p:sldId id="354" r:id="rId65"/>
    <p:sldId id="351" r:id="rId66"/>
    <p:sldId id="352" r:id="rId67"/>
    <p:sldId id="355" r:id="rId68"/>
    <p:sldId id="356" r:id="rId69"/>
    <p:sldId id="357" r:id="rId70"/>
    <p:sldId id="358" r:id="rId71"/>
    <p:sldId id="365" r:id="rId72"/>
    <p:sldId id="366" r:id="rId73"/>
    <p:sldId id="364" r:id="rId74"/>
    <p:sldId id="359" r:id="rId75"/>
    <p:sldId id="360" r:id="rId76"/>
    <p:sldId id="361" r:id="rId77"/>
    <p:sldId id="362" r:id="rId78"/>
    <p:sldId id="363" r:id="rId79"/>
    <p:sldId id="368" r:id="rId80"/>
    <p:sldId id="369" r:id="rId81"/>
    <p:sldId id="370" r:id="rId82"/>
    <p:sldId id="29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32" d="100"/>
          <a:sy n="132" d="100"/>
        </p:scale>
        <p:origin x="144"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a:t>
          </a:r>
          <a:r>
            <a:rPr lang="fi-FI" dirty="0" err="1"/>
            <a:t>group</a:t>
          </a:r>
          <a:r>
            <a:rPr lang="fi-FI" dirty="0"/>
            <a:t>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a:t>
          </a:r>
          <a:r>
            <a:rPr lang="fi-FI" sz="2200" kern="1200" dirty="0" err="1"/>
            <a:t>group</a:t>
          </a:r>
          <a:r>
            <a:rPr lang="fi-FI" sz="2200" kern="1200" dirty="0"/>
            <a:t>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28/12/2017</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28/12/2017</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28/12/2017</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28/12/2017</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28/12/2017</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28/12/2017</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28/12/2017</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28/12/2017</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28/12/2017</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28/12/2017</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28/12/2017</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28/12/2017</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78ES6PDC5A" TargetMode="External"/><Relationship Id="rId13" Type="http://schemas.openxmlformats.org/officeDocument/2006/relationships/image" Target="../media/image41.png"/><Relationship Id="rId18" Type="http://schemas.openxmlformats.org/officeDocument/2006/relationships/hyperlink" Target="https://www.youtube.com/watch?v=PGw14X8wO0U" TargetMode="External"/><Relationship Id="rId3" Type="http://schemas.openxmlformats.org/officeDocument/2006/relationships/image" Target="../media/image36.png"/><Relationship Id="rId21" Type="http://schemas.openxmlformats.org/officeDocument/2006/relationships/hyperlink" Target="https://www.youtube.com/watch?v=Z9NzVNoDQ2o" TargetMode="External"/><Relationship Id="rId7" Type="http://schemas.openxmlformats.org/officeDocument/2006/relationships/image" Target="../media/image38.png"/><Relationship Id="rId12" Type="http://schemas.openxmlformats.org/officeDocument/2006/relationships/hyperlink" Target="https://www.youtube.com/watch?v=GL2x8t5zmNA" TargetMode="External"/><Relationship Id="rId17" Type="http://schemas.openxmlformats.org/officeDocument/2006/relationships/image" Target="../media/image43.png"/><Relationship Id="rId2" Type="http://schemas.openxmlformats.org/officeDocument/2006/relationships/hyperlink" Target="https://www.youtube.com/watch?v=GAM4qmIr47Q" TargetMode="External"/><Relationship Id="rId16" Type="http://schemas.openxmlformats.org/officeDocument/2006/relationships/hyperlink" Target="https://www.youtube.com/watch?v=PQ2aKUGEv6U" TargetMode="Externa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www.youtube.com/watch?v=bDRAwltPFDI" TargetMode="External"/><Relationship Id="rId11" Type="http://schemas.openxmlformats.org/officeDocument/2006/relationships/image" Target="../media/image40.png"/><Relationship Id="rId24" Type="http://schemas.openxmlformats.org/officeDocument/2006/relationships/image" Target="../media/image4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hyperlink" Target="https://www.youtube.com/watch?v=MGnZpyUTf9k" TargetMode="External"/><Relationship Id="rId10" Type="http://schemas.openxmlformats.org/officeDocument/2006/relationships/hyperlink" Target="https://www.youtube.com/watch?v=F1OUjWqDrSk" TargetMode="External"/><Relationship Id="rId19" Type="http://schemas.openxmlformats.org/officeDocument/2006/relationships/image" Target="../media/image44.png"/><Relationship Id="rId4" Type="http://schemas.openxmlformats.org/officeDocument/2006/relationships/hyperlink" Target="https://www.youtube.com/watch?v=gAK1nj1FvCw" TargetMode="External"/><Relationship Id="rId9" Type="http://schemas.openxmlformats.org/officeDocument/2006/relationships/image" Target="../media/image39.png"/><Relationship Id="rId14" Type="http://schemas.openxmlformats.org/officeDocument/2006/relationships/hyperlink" Target="https://www.youtube.com/watch?v=42xFb8KPRos" TargetMode="External"/><Relationship Id="rId2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13746886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10000"/>
          </a:bodyPr>
          <a:lstStyle/>
          <a:p>
            <a:pPr algn="ctr">
              <a:lnSpc>
                <a:spcPct val="90000"/>
              </a:lnSpc>
              <a:spcBef>
                <a:spcPct val="0"/>
              </a:spcBef>
              <a:spcAft>
                <a:spcPts val="600"/>
              </a:spcAft>
            </a:pPr>
            <a:r>
              <a:rPr lang="en-US" sz="4800" dirty="0" err="1">
                <a:solidFill>
                  <a:schemeClr val="bg1"/>
                </a:solidFill>
                <a:latin typeface="+mj-lt"/>
                <a:ea typeface="+mj-ea"/>
                <a:cs typeface="+mj-cs"/>
              </a:rPr>
              <a:t>cnn</a:t>
            </a:r>
            <a:r>
              <a:rPr lang="en-US" sz="4800" dirty="0">
                <a:solidFill>
                  <a:schemeClr val="bg1"/>
                </a:solidFill>
                <a:latin typeface="+mj-lt"/>
                <a:ea typeface="+mj-ea"/>
                <a:cs typeface="+mj-cs"/>
              </a:rPr>
              <a:t> algorithms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lnSpcReduction="10000"/>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err="1"/>
              <a:t>Matlab</a:t>
            </a:r>
            <a:r>
              <a:rPr lang="fi-FI" sz="1400" dirty="0"/>
              <a:t>, Python</a:t>
            </a:r>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Motivation</a:t>
            </a:r>
            <a:r>
              <a:rPr lang="fi-FI" sz="4800" dirty="0"/>
              <a:t>:</a:t>
            </a:r>
            <a:br>
              <a:rPr lang="fi-FI" sz="4800" dirty="0"/>
            </a:br>
            <a:r>
              <a:rPr lang="fi-FI" sz="4800" dirty="0" err="1"/>
              <a:t>Understanding</a:t>
            </a:r>
            <a:r>
              <a:rPr lang="fi-FI" sz="4800" dirty="0"/>
              <a:t> Image</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9" y="281033"/>
            <a:ext cx="5125941" cy="3139321"/>
          </a:xfrm>
          <a:prstGeom prst="rect">
            <a:avLst/>
          </a:prstGeom>
        </p:spPr>
        <p:txBody>
          <a:bodyPr wrap="square">
            <a:spAutoFit/>
          </a:bodyPr>
          <a:lstStyle/>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en-GB" dirty="0" err="1"/>
              <a:t>PyTorch</a:t>
            </a:r>
            <a:r>
              <a:rPr lang="en-GB" dirty="0"/>
              <a:t>, Caffe2Go (if required)</a:t>
            </a:r>
          </a:p>
          <a:p>
            <a:pPr marL="800100" lvl="1" indent="-342900">
              <a:buFont typeface="Arial" panose="020B0604020202020204" pitchFamily="34" charset="0"/>
              <a:buChar char="•"/>
            </a:pPr>
            <a:r>
              <a:rPr lang="en-GB" dirty="0"/>
              <a:t>Visual Studio (prototype user interface)</a:t>
            </a:r>
          </a:p>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5156147"/>
            <a:ext cx="5125941" cy="923330"/>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6C8CE313-CC7B-4D09-8BF0-54E2D480C2EF}"/>
              </a:ext>
            </a:extLst>
          </p:cNvPr>
          <p:cNvPicPr>
            <a:picLocks noChangeAspect="1"/>
          </p:cNvPicPr>
          <p:nvPr/>
        </p:nvPicPr>
        <p:blipFill>
          <a:blip r:embed="rId2"/>
          <a:stretch>
            <a:fillRect/>
          </a:stretch>
        </p:blipFill>
        <p:spPr>
          <a:xfrm>
            <a:off x="5021951" y="186439"/>
            <a:ext cx="3105886" cy="6449028"/>
          </a:xfrm>
          <a:prstGeom prst="rect">
            <a:avLst/>
          </a:prstGeom>
        </p:spPr>
      </p:pic>
      <p:pic>
        <p:nvPicPr>
          <p:cNvPr id="6" name="Kuva 5">
            <a:extLst>
              <a:ext uri="{FF2B5EF4-FFF2-40B4-BE49-F238E27FC236}">
                <a16:creationId xmlns:a16="http://schemas.microsoft.com/office/drawing/2014/main" id="{581294CE-851D-487C-9B97-D792D09D6B68}"/>
              </a:ext>
            </a:extLst>
          </p:cNvPr>
          <p:cNvPicPr>
            <a:picLocks noChangeAspect="1"/>
          </p:cNvPicPr>
          <p:nvPr/>
        </p:nvPicPr>
        <p:blipFill>
          <a:blip r:embed="rId3"/>
          <a:stretch>
            <a:fillRect/>
          </a:stretch>
        </p:blipFill>
        <p:spPr>
          <a:xfrm>
            <a:off x="8375469" y="914400"/>
            <a:ext cx="3655981" cy="4232634"/>
          </a:xfrm>
          <a:prstGeom prst="rect">
            <a:avLst/>
          </a:prstGeom>
        </p:spPr>
      </p:pic>
      <p:sp>
        <p:nvSpPr>
          <p:cNvPr id="8" name="Suorakulmio 7">
            <a:extLst>
              <a:ext uri="{FF2B5EF4-FFF2-40B4-BE49-F238E27FC236}">
                <a16:creationId xmlns:a16="http://schemas.microsoft.com/office/drawing/2014/main" id="{5D9213B2-1FB9-44F9-BFA7-EBE94AC1694F}"/>
              </a:ext>
            </a:extLst>
          </p:cNvPr>
          <p:cNvSpPr/>
          <p:nvPr/>
        </p:nvSpPr>
        <p:spPr>
          <a:xfrm>
            <a:off x="7953836" y="5620434"/>
            <a:ext cx="4238164" cy="646331"/>
          </a:xfrm>
          <a:prstGeom prst="rect">
            <a:avLst/>
          </a:prstGeom>
        </p:spPr>
        <p:txBody>
          <a:bodyPr wrap="square">
            <a:spAutoFit/>
          </a:bodyPr>
          <a:lstStyle/>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 (</a:t>
            </a:r>
            <a:r>
              <a:rPr lang="en-GB" dirty="0" err="1"/>
              <a:t>Matlab</a:t>
            </a:r>
            <a:r>
              <a:rPr lang="en-GB" dirty="0"/>
              <a:t>)</a:t>
            </a:r>
          </a:p>
        </p:txBody>
      </p:sp>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Demos</a:t>
            </a:r>
          </a:p>
        </p:txBody>
      </p:sp>
      <p:sp>
        <p:nvSpPr>
          <p:cNvPr id="10" name="Suorakulmio 9">
            <a:extLst>
              <a:ext uri="{FF2B5EF4-FFF2-40B4-BE49-F238E27FC236}">
                <a16:creationId xmlns:a16="http://schemas.microsoft.com/office/drawing/2014/main" id="{C714C9EB-9BC2-4F97-90EC-AAA7B2ACCCFC}"/>
              </a:ext>
            </a:extLst>
          </p:cNvPr>
          <p:cNvSpPr/>
          <p:nvPr/>
        </p:nvSpPr>
        <p:spPr>
          <a:xfrm>
            <a:off x="4897993" y="6244503"/>
            <a:ext cx="5295442" cy="369332"/>
          </a:xfrm>
          <a:prstGeom prst="rect">
            <a:avLst/>
          </a:prstGeom>
        </p:spPr>
        <p:txBody>
          <a:bodyPr wrap="square">
            <a:spAutoFit/>
          </a:bodyPr>
          <a:lstStyle/>
          <a:p>
            <a:r>
              <a:rPr lang="fi-FI" dirty="0"/>
              <a:t>YouTube </a:t>
            </a:r>
            <a:r>
              <a:rPr lang="fi-FI" dirty="0" err="1"/>
              <a:t>channel</a:t>
            </a:r>
            <a:r>
              <a:rPr lang="fi-FI" dirty="0"/>
              <a:t>: Sakari Lampola</a:t>
            </a:r>
            <a:endParaRPr lang="en-GB" dirty="0"/>
          </a:p>
        </p:txBody>
      </p:sp>
      <p:pic>
        <p:nvPicPr>
          <p:cNvPr id="3" name="Kuva 2">
            <a:hlinkClick r:id="rId2"/>
            <a:extLst>
              <a:ext uri="{FF2B5EF4-FFF2-40B4-BE49-F238E27FC236}">
                <a16:creationId xmlns:a16="http://schemas.microsoft.com/office/drawing/2014/main" id="{6D685DC1-A7F2-46A4-A521-8FE44AB29F35}"/>
              </a:ext>
            </a:extLst>
          </p:cNvPr>
          <p:cNvPicPr>
            <a:picLocks noChangeAspect="1"/>
          </p:cNvPicPr>
          <p:nvPr/>
        </p:nvPicPr>
        <p:blipFill>
          <a:blip r:embed="rId3"/>
          <a:stretch>
            <a:fillRect/>
          </a:stretch>
        </p:blipFill>
        <p:spPr>
          <a:xfrm>
            <a:off x="4897993" y="244165"/>
            <a:ext cx="2163207" cy="1298722"/>
          </a:xfrm>
          <a:prstGeom prst="rect">
            <a:avLst/>
          </a:prstGeom>
        </p:spPr>
      </p:pic>
      <p:pic>
        <p:nvPicPr>
          <p:cNvPr id="4" name="Kuva 3">
            <a:hlinkClick r:id="rId4"/>
            <a:extLst>
              <a:ext uri="{FF2B5EF4-FFF2-40B4-BE49-F238E27FC236}">
                <a16:creationId xmlns:a16="http://schemas.microsoft.com/office/drawing/2014/main" id="{7F544A8A-37B1-4C9A-ADBA-411BBAD075C9}"/>
              </a:ext>
            </a:extLst>
          </p:cNvPr>
          <p:cNvPicPr>
            <a:picLocks noChangeAspect="1"/>
          </p:cNvPicPr>
          <p:nvPr/>
        </p:nvPicPr>
        <p:blipFill>
          <a:blip r:embed="rId5"/>
          <a:stretch>
            <a:fillRect/>
          </a:stretch>
        </p:blipFill>
        <p:spPr>
          <a:xfrm>
            <a:off x="7133772" y="244164"/>
            <a:ext cx="2149266" cy="1298722"/>
          </a:xfrm>
          <a:prstGeom prst="rect">
            <a:avLst/>
          </a:prstGeom>
        </p:spPr>
      </p:pic>
      <p:pic>
        <p:nvPicPr>
          <p:cNvPr id="6" name="Kuva 5">
            <a:hlinkClick r:id="rId6"/>
            <a:extLst>
              <a:ext uri="{FF2B5EF4-FFF2-40B4-BE49-F238E27FC236}">
                <a16:creationId xmlns:a16="http://schemas.microsoft.com/office/drawing/2014/main" id="{C31931BB-AC40-4CAD-AA17-FD1B63E4AC9C}"/>
              </a:ext>
            </a:extLst>
          </p:cNvPr>
          <p:cNvPicPr>
            <a:picLocks noChangeAspect="1"/>
          </p:cNvPicPr>
          <p:nvPr/>
        </p:nvPicPr>
        <p:blipFill>
          <a:blip r:embed="rId7"/>
          <a:stretch>
            <a:fillRect/>
          </a:stretch>
        </p:blipFill>
        <p:spPr>
          <a:xfrm>
            <a:off x="9355607" y="244164"/>
            <a:ext cx="2156520" cy="1298722"/>
          </a:xfrm>
          <a:prstGeom prst="rect">
            <a:avLst/>
          </a:prstGeom>
        </p:spPr>
      </p:pic>
      <p:pic>
        <p:nvPicPr>
          <p:cNvPr id="7" name="Kuva 6">
            <a:hlinkClick r:id="rId8"/>
            <a:extLst>
              <a:ext uri="{FF2B5EF4-FFF2-40B4-BE49-F238E27FC236}">
                <a16:creationId xmlns:a16="http://schemas.microsoft.com/office/drawing/2014/main" id="{1A76E79F-11AE-4C82-B95C-21C9EC36179D}"/>
              </a:ext>
            </a:extLst>
          </p:cNvPr>
          <p:cNvPicPr>
            <a:picLocks noChangeAspect="1"/>
          </p:cNvPicPr>
          <p:nvPr/>
        </p:nvPicPr>
        <p:blipFill>
          <a:blip r:embed="rId9"/>
          <a:stretch>
            <a:fillRect/>
          </a:stretch>
        </p:blipFill>
        <p:spPr>
          <a:xfrm>
            <a:off x="4897915" y="1542886"/>
            <a:ext cx="2153038" cy="1298722"/>
          </a:xfrm>
          <a:prstGeom prst="rect">
            <a:avLst/>
          </a:prstGeom>
        </p:spPr>
      </p:pic>
      <p:pic>
        <p:nvPicPr>
          <p:cNvPr id="8" name="Kuva 7">
            <a:hlinkClick r:id="rId10"/>
            <a:extLst>
              <a:ext uri="{FF2B5EF4-FFF2-40B4-BE49-F238E27FC236}">
                <a16:creationId xmlns:a16="http://schemas.microsoft.com/office/drawing/2014/main" id="{0C713883-DAFD-4983-8D85-553EC57F2D4F}"/>
              </a:ext>
            </a:extLst>
          </p:cNvPr>
          <p:cNvPicPr>
            <a:picLocks noChangeAspect="1"/>
          </p:cNvPicPr>
          <p:nvPr/>
        </p:nvPicPr>
        <p:blipFill>
          <a:blip r:embed="rId11"/>
          <a:stretch>
            <a:fillRect/>
          </a:stretch>
        </p:blipFill>
        <p:spPr>
          <a:xfrm>
            <a:off x="7123522" y="1542885"/>
            <a:ext cx="2167203" cy="1298721"/>
          </a:xfrm>
          <a:prstGeom prst="rect">
            <a:avLst/>
          </a:prstGeom>
        </p:spPr>
      </p:pic>
      <p:pic>
        <p:nvPicPr>
          <p:cNvPr id="9" name="Kuva 8">
            <a:hlinkClick r:id="rId12"/>
            <a:extLst>
              <a:ext uri="{FF2B5EF4-FFF2-40B4-BE49-F238E27FC236}">
                <a16:creationId xmlns:a16="http://schemas.microsoft.com/office/drawing/2014/main" id="{ED0888C8-F7E7-4691-A880-7B7FCD5BB7AA}"/>
              </a:ext>
            </a:extLst>
          </p:cNvPr>
          <p:cNvPicPr>
            <a:picLocks noChangeAspect="1"/>
          </p:cNvPicPr>
          <p:nvPr/>
        </p:nvPicPr>
        <p:blipFill>
          <a:blip r:embed="rId13"/>
          <a:stretch>
            <a:fillRect/>
          </a:stretch>
        </p:blipFill>
        <p:spPr>
          <a:xfrm>
            <a:off x="9353047" y="1542885"/>
            <a:ext cx="2163859" cy="1298721"/>
          </a:xfrm>
          <a:prstGeom prst="rect">
            <a:avLst/>
          </a:prstGeom>
        </p:spPr>
      </p:pic>
      <p:pic>
        <p:nvPicPr>
          <p:cNvPr id="11" name="Kuva 10">
            <a:hlinkClick r:id="rId14"/>
            <a:extLst>
              <a:ext uri="{FF2B5EF4-FFF2-40B4-BE49-F238E27FC236}">
                <a16:creationId xmlns:a16="http://schemas.microsoft.com/office/drawing/2014/main" id="{003534A0-5398-413B-B123-6E63C743F12C}"/>
              </a:ext>
            </a:extLst>
          </p:cNvPr>
          <p:cNvPicPr>
            <a:picLocks noChangeAspect="1"/>
          </p:cNvPicPr>
          <p:nvPr/>
        </p:nvPicPr>
        <p:blipFill>
          <a:blip r:embed="rId15"/>
          <a:stretch>
            <a:fillRect/>
          </a:stretch>
        </p:blipFill>
        <p:spPr>
          <a:xfrm>
            <a:off x="4897915" y="2834349"/>
            <a:ext cx="2172592" cy="1298723"/>
          </a:xfrm>
          <a:prstGeom prst="rect">
            <a:avLst/>
          </a:prstGeom>
        </p:spPr>
      </p:pic>
      <p:pic>
        <p:nvPicPr>
          <p:cNvPr id="12" name="Kuva 11">
            <a:hlinkClick r:id="rId16"/>
            <a:extLst>
              <a:ext uri="{FF2B5EF4-FFF2-40B4-BE49-F238E27FC236}">
                <a16:creationId xmlns:a16="http://schemas.microsoft.com/office/drawing/2014/main" id="{96DB53FA-F9F8-4A71-860F-DBC38EF76B03}"/>
              </a:ext>
            </a:extLst>
          </p:cNvPr>
          <p:cNvPicPr>
            <a:picLocks noChangeAspect="1"/>
          </p:cNvPicPr>
          <p:nvPr/>
        </p:nvPicPr>
        <p:blipFill>
          <a:blip r:embed="rId17"/>
          <a:stretch>
            <a:fillRect/>
          </a:stretch>
        </p:blipFill>
        <p:spPr>
          <a:xfrm>
            <a:off x="7123522" y="2843115"/>
            <a:ext cx="2153910" cy="1289957"/>
          </a:xfrm>
          <a:prstGeom prst="rect">
            <a:avLst/>
          </a:prstGeom>
        </p:spPr>
      </p:pic>
      <p:pic>
        <p:nvPicPr>
          <p:cNvPr id="13" name="Kuva 12">
            <a:hlinkClick r:id="rId18"/>
            <a:extLst>
              <a:ext uri="{FF2B5EF4-FFF2-40B4-BE49-F238E27FC236}">
                <a16:creationId xmlns:a16="http://schemas.microsoft.com/office/drawing/2014/main" id="{6833CC96-1962-43C4-8EED-14A79069D01B}"/>
              </a:ext>
            </a:extLst>
          </p:cNvPr>
          <p:cNvPicPr>
            <a:picLocks noChangeAspect="1"/>
          </p:cNvPicPr>
          <p:nvPr/>
        </p:nvPicPr>
        <p:blipFill>
          <a:blip r:embed="rId19"/>
          <a:stretch>
            <a:fillRect/>
          </a:stretch>
        </p:blipFill>
        <p:spPr>
          <a:xfrm>
            <a:off x="9353046" y="2842142"/>
            <a:ext cx="2164039" cy="1299638"/>
          </a:xfrm>
          <a:prstGeom prst="rect">
            <a:avLst/>
          </a:prstGeom>
        </p:spPr>
      </p:pic>
      <p:pic>
        <p:nvPicPr>
          <p:cNvPr id="14" name="Kuva 13">
            <a:extLst>
              <a:ext uri="{FF2B5EF4-FFF2-40B4-BE49-F238E27FC236}">
                <a16:creationId xmlns:a16="http://schemas.microsoft.com/office/drawing/2014/main" id="{A08AB5A7-86E9-46AC-8623-9603D61BAA69}"/>
              </a:ext>
            </a:extLst>
          </p:cNvPr>
          <p:cNvPicPr>
            <a:picLocks noChangeAspect="1"/>
          </p:cNvPicPr>
          <p:nvPr/>
        </p:nvPicPr>
        <p:blipFill>
          <a:blip r:embed="rId20"/>
          <a:stretch>
            <a:fillRect/>
          </a:stretch>
        </p:blipFill>
        <p:spPr>
          <a:xfrm>
            <a:off x="4897915" y="4141780"/>
            <a:ext cx="2157783" cy="1298722"/>
          </a:xfrm>
          <a:prstGeom prst="rect">
            <a:avLst/>
          </a:prstGeom>
        </p:spPr>
      </p:pic>
      <p:pic>
        <p:nvPicPr>
          <p:cNvPr id="15" name="Kuva 14">
            <a:hlinkClick r:id="rId21"/>
            <a:extLst>
              <a:ext uri="{FF2B5EF4-FFF2-40B4-BE49-F238E27FC236}">
                <a16:creationId xmlns:a16="http://schemas.microsoft.com/office/drawing/2014/main" id="{30B7CC65-92D7-49DA-886C-F58D90D15FBB}"/>
              </a:ext>
            </a:extLst>
          </p:cNvPr>
          <p:cNvPicPr>
            <a:picLocks noChangeAspect="1"/>
          </p:cNvPicPr>
          <p:nvPr/>
        </p:nvPicPr>
        <p:blipFill>
          <a:blip r:embed="rId22"/>
          <a:stretch>
            <a:fillRect/>
          </a:stretch>
        </p:blipFill>
        <p:spPr>
          <a:xfrm>
            <a:off x="7118019" y="4140862"/>
            <a:ext cx="2154421" cy="1298721"/>
          </a:xfrm>
          <a:prstGeom prst="rect">
            <a:avLst/>
          </a:prstGeom>
        </p:spPr>
      </p:pic>
      <p:pic>
        <p:nvPicPr>
          <p:cNvPr id="16" name="Kuva 15">
            <a:hlinkClick r:id="rId23"/>
            <a:extLst>
              <a:ext uri="{FF2B5EF4-FFF2-40B4-BE49-F238E27FC236}">
                <a16:creationId xmlns:a16="http://schemas.microsoft.com/office/drawing/2014/main" id="{77DAFB4E-DD63-44F7-8476-EBEBEE8876EC}"/>
              </a:ext>
            </a:extLst>
          </p:cNvPr>
          <p:cNvPicPr>
            <a:picLocks noChangeAspect="1"/>
          </p:cNvPicPr>
          <p:nvPr/>
        </p:nvPicPr>
        <p:blipFill>
          <a:blip r:embed="rId24"/>
          <a:stretch>
            <a:fillRect/>
          </a:stretch>
        </p:blipFill>
        <p:spPr>
          <a:xfrm>
            <a:off x="9355607" y="4140862"/>
            <a:ext cx="2149264" cy="1298721"/>
          </a:xfrm>
          <a:prstGeom prst="rect">
            <a:avLst/>
          </a:prstGeom>
        </p:spPr>
      </p:pic>
    </p:spTree>
    <p:extLst>
      <p:ext uri="{BB962C8B-B14F-4D97-AF65-F5344CB8AC3E}">
        <p14:creationId xmlns:p14="http://schemas.microsoft.com/office/powerpoint/2010/main" val="331683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57271"/>
            <a:ext cx="6667831" cy="1326689"/>
          </a:xfrm>
        </p:spPr>
        <p:txBody>
          <a:bodyPr>
            <a:normAutofit fontScale="85000" lnSpcReduction="20000"/>
          </a:bodyPr>
          <a:lstStyle/>
          <a:p>
            <a:pPr marL="0" indent="0">
              <a:buNone/>
            </a:pPr>
            <a:r>
              <a:rPr lang="fi-FI" sz="2400" dirty="0" err="1"/>
              <a:t>Endsley’s</a:t>
            </a:r>
            <a:r>
              <a:rPr lang="fi-FI" sz="2400" dirty="0"/>
              <a:t> </a:t>
            </a:r>
            <a:r>
              <a:rPr lang="fi-FI" sz="2400" dirty="0" err="1"/>
              <a:t>model</a:t>
            </a:r>
            <a:r>
              <a:rPr lang="fi-FI" sz="2400" dirty="0"/>
              <a:t>:</a:t>
            </a:r>
          </a:p>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6039064"/>
            <a:ext cx="6096000" cy="461665"/>
          </a:xfrm>
          <a:prstGeom prst="rect">
            <a:avLst/>
          </a:prstGeom>
        </p:spPr>
        <p:txBody>
          <a:bodyPr>
            <a:spAutoFit/>
          </a:bodyPr>
          <a:lstStyle/>
          <a:p>
            <a:r>
              <a:rPr lang="en-GB" sz="1200" dirty="0"/>
              <a:t>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396962"/>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612863"/>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1077218"/>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p>
          <a:p>
            <a:pPr marL="171450" indent="-171450">
              <a:buFont typeface="Arial" panose="020B0604020202020204" pitchFamily="34" charset="0"/>
              <a:buChar char="•"/>
            </a:pPr>
            <a:r>
              <a:rPr lang="fi-FI" sz="800" dirty="0"/>
              <a:t>…</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1880036" cy="1392901"/>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138834" y="853915"/>
            <a:ext cx="6551169" cy="4894288"/>
          </a:xfrm>
          <a:prstGeom prst="rect">
            <a:avLst/>
          </a:prstGeom>
        </p:spPr>
      </p:pic>
    </p:spTree>
    <p:extLst>
      <p:ext uri="{BB962C8B-B14F-4D97-AF65-F5344CB8AC3E}">
        <p14:creationId xmlns:p14="http://schemas.microsoft.com/office/powerpoint/2010/main" val="3000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5231958" y="1232454"/>
            <a:ext cx="2194559" cy="2308324"/>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i="1" dirty="0" err="1"/>
              <a:t>appearance</a:t>
            </a:r>
            <a:r>
              <a:rPr lang="fi-FI" i="1" dirty="0"/>
              <a:t> ?</a:t>
            </a:r>
            <a:endParaRPr lang="en-GB" i="1"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7735606" y="1232454"/>
            <a:ext cx="3849446" cy="2000917"/>
          </a:xfrm>
          <a:prstGeom prst="rect">
            <a:avLst/>
          </a:prstGeom>
        </p:spPr>
      </p:pic>
      <p:pic>
        <p:nvPicPr>
          <p:cNvPr id="8" name="Kuva 7">
            <a:extLst>
              <a:ext uri="{FF2B5EF4-FFF2-40B4-BE49-F238E27FC236}">
                <a16:creationId xmlns:a16="http://schemas.microsoft.com/office/drawing/2014/main" id="{667B80D0-7286-4BC2-8DF4-B3319FE45771}"/>
              </a:ext>
            </a:extLst>
          </p:cNvPr>
          <p:cNvPicPr>
            <a:picLocks noChangeAspect="1"/>
          </p:cNvPicPr>
          <p:nvPr/>
        </p:nvPicPr>
        <p:blipFill>
          <a:blip r:embed="rId3"/>
          <a:stretch>
            <a:fillRect/>
          </a:stretch>
        </p:blipFill>
        <p:spPr>
          <a:xfrm>
            <a:off x="5169225" y="4053392"/>
            <a:ext cx="4707171" cy="760665"/>
          </a:xfrm>
          <a:prstGeom prst="rect">
            <a:avLst/>
          </a:prstGeom>
        </p:spPr>
      </p:pic>
      <p:sp>
        <p:nvSpPr>
          <p:cNvPr id="11" name="Tekstiruutu 10">
            <a:extLst>
              <a:ext uri="{FF2B5EF4-FFF2-40B4-BE49-F238E27FC236}">
                <a16:creationId xmlns:a16="http://schemas.microsoft.com/office/drawing/2014/main" id="{3F2B2D3D-89E6-4AF2-9238-9F9EA6A65DC6}"/>
              </a:ext>
            </a:extLst>
          </p:cNvPr>
          <p:cNvSpPr txBox="1"/>
          <p:nvPr/>
        </p:nvSpPr>
        <p:spPr>
          <a:xfrm>
            <a:off x="5231958" y="5338596"/>
            <a:ext cx="3909340"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express </a:t>
            </a:r>
            <a:r>
              <a:rPr lang="fi-FI" sz="1600" dirty="0" err="1">
                <a:solidFill>
                  <a:srgbClr val="FF0000"/>
                </a:solidFill>
              </a:rPr>
              <a:t>appearance</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Mean</a:t>
            </a:r>
            <a:r>
              <a:rPr lang="fi-FI" sz="1600" dirty="0">
                <a:solidFill>
                  <a:srgbClr val="FF0000"/>
                </a:solidFill>
              </a:rPr>
              <a:t> </a:t>
            </a:r>
            <a:r>
              <a:rPr lang="fi-FI" sz="1600" dirty="0" err="1">
                <a:solidFill>
                  <a:srgbClr val="FF0000"/>
                </a:solidFill>
              </a:rPr>
              <a:t>rgb</a:t>
            </a:r>
            <a:r>
              <a:rPr lang="fi-FI" sz="1600" dirty="0">
                <a:solidFill>
                  <a:srgbClr val="FF0000"/>
                </a:solidFill>
              </a:rPr>
              <a:t> </a:t>
            </a:r>
            <a:r>
              <a:rPr lang="fi-FI" sz="1600" dirty="0" err="1">
                <a:solidFill>
                  <a:srgbClr val="FF0000"/>
                </a:solidFill>
              </a:rPr>
              <a:t>histogram</a:t>
            </a:r>
            <a:r>
              <a:rPr lang="fi-FI" sz="1600" dirty="0">
                <a:solidFill>
                  <a:srgbClr val="FF0000"/>
                </a:solidFill>
              </a:rPr>
              <a:t> (3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Histogram</a:t>
            </a:r>
            <a:r>
              <a:rPr lang="fi-FI" sz="1600" dirty="0">
                <a:solidFill>
                  <a:srgbClr val="FF0000"/>
                </a:solidFill>
              </a:rPr>
              <a:t> of </a:t>
            </a:r>
            <a:r>
              <a:rPr lang="fi-FI" sz="1600" dirty="0" err="1">
                <a:solidFill>
                  <a:srgbClr val="FF0000"/>
                </a:solidFill>
              </a:rPr>
              <a:t>gradients</a:t>
            </a:r>
            <a:r>
              <a:rPr lang="fi-FI" sz="1600" dirty="0">
                <a:solidFill>
                  <a:srgbClr val="FF0000"/>
                </a:solidFill>
              </a:rPr>
              <a:t> (8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Other</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604262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2306272" cy="461665"/>
          </a:xfrm>
          <a:prstGeom prst="rect">
            <a:avLst/>
          </a:prstGeom>
          <a:noFill/>
        </p:spPr>
        <p:txBody>
          <a:bodyPr wrap="none" rtlCol="0">
            <a:spAutoFit/>
          </a:bodyPr>
          <a:lstStyle/>
          <a:p>
            <a:r>
              <a:rPr lang="fi-FI" sz="2400" dirty="0" err="1"/>
              <a:t>Entity</a:t>
            </a:r>
            <a:r>
              <a:rPr lang="fi-FI" sz="2400" dirty="0"/>
              <a:t> </a:t>
            </a:r>
            <a:r>
              <a:rPr lang="fi-FI" sz="2400" dirty="0" err="1"/>
              <a:t>definitions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79411"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7039428" cy="1384995"/>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are</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image </a:t>
            </a:r>
            <a:r>
              <a:rPr lang="fi-FI" sz="1400" dirty="0" err="1"/>
              <a:t>objects</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br>
              <a:rPr lang="fi-FI" sz="1400" dirty="0"/>
            </a:br>
            <a:r>
              <a:rPr lang="fi-FI" sz="1400" dirty="0" err="1"/>
              <a:t>according</a:t>
            </a:r>
            <a:r>
              <a:rPr lang="fi-FI" sz="1400" dirty="0"/>
              <a:t> 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a:t>
            </a:r>
            <a:r>
              <a:rPr lang="fi-FI" sz="1400" dirty="0" err="1"/>
              <a:t>detected</a:t>
            </a:r>
            <a:r>
              <a:rPr lang="fi-FI" sz="1400" dirty="0"/>
              <a:t> </a:t>
            </a:r>
            <a:r>
              <a:rPr lang="fi-FI" sz="1400" dirty="0" err="1"/>
              <a:t>objects</a:t>
            </a:r>
            <a:r>
              <a:rPr lang="fi-FI" sz="1400" dirty="0"/>
              <a:t>. </a:t>
            </a:r>
            <a:r>
              <a:rPr lang="fi-FI" sz="1400" dirty="0" err="1"/>
              <a:t>The</a:t>
            </a:r>
            <a:r>
              <a:rPr lang="fi-FI" sz="1400" dirty="0"/>
              <a:t> image </a:t>
            </a:r>
            <a:r>
              <a:rPr lang="fi-FI" sz="1400" dirty="0" err="1"/>
              <a:t>object</a:t>
            </a:r>
            <a:r>
              <a:rPr lang="fi-FI" sz="1400" dirty="0"/>
              <a:t> is </a:t>
            </a:r>
            <a:r>
              <a:rPr lang="fi-FI" sz="1400" dirty="0" err="1"/>
              <a:t>deleted</a:t>
            </a:r>
            <a:r>
              <a:rPr lang="fi-FI" sz="1400" dirty="0"/>
              <a:t>.</a:t>
            </a:r>
          </a:p>
          <a:p>
            <a:endParaRPr lang="en-GB" sz="1400" dirty="0"/>
          </a:p>
        </p:txBody>
      </p:sp>
      <p:sp>
        <p:nvSpPr>
          <p:cNvPr id="18" name="Tekstiruutu 17">
            <a:extLst>
              <a:ext uri="{FF2B5EF4-FFF2-40B4-BE49-F238E27FC236}">
                <a16:creationId xmlns:a16="http://schemas.microsoft.com/office/drawing/2014/main" id="{A13C341C-2A50-4F00-9660-52F1123295B7}"/>
              </a:ext>
            </a:extLst>
          </p:cNvPr>
          <p:cNvSpPr txBox="1"/>
          <p:nvPr/>
        </p:nvSpPr>
        <p:spPr>
          <a:xfrm>
            <a:off x="5079411" y="5636909"/>
            <a:ext cx="7124002" cy="830997"/>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Instead</a:t>
            </a:r>
            <a:r>
              <a:rPr lang="fi-FI" sz="1600" dirty="0">
                <a:solidFill>
                  <a:srgbClr val="FF0000"/>
                </a:solidFill>
              </a:rPr>
              <a:t> of </a:t>
            </a:r>
            <a:r>
              <a:rPr lang="fi-FI" sz="1600" dirty="0" err="1">
                <a:solidFill>
                  <a:srgbClr val="FF0000"/>
                </a:solidFill>
              </a:rPr>
              <a:t>deleting</a:t>
            </a:r>
            <a:r>
              <a:rPr lang="fi-FI" sz="1600" dirty="0">
                <a:solidFill>
                  <a:srgbClr val="FF0000"/>
                </a:solidFill>
              </a:rPr>
              <a:t> an image </a:t>
            </a:r>
            <a:r>
              <a:rPr lang="fi-FI" sz="1600" dirty="0" err="1">
                <a:solidFill>
                  <a:srgbClr val="FF0000"/>
                </a:solidFill>
              </a:rPr>
              <a:t>object</a:t>
            </a:r>
            <a:r>
              <a:rPr lang="fi-FI" sz="1600" dirty="0">
                <a:solidFill>
                  <a:srgbClr val="FF0000"/>
                </a:solidFill>
              </a:rPr>
              <a:t> in </a:t>
            </a:r>
            <a:r>
              <a:rPr lang="fi-FI" sz="1600" dirty="0" err="1">
                <a:solidFill>
                  <a:srgbClr val="FF0000"/>
                </a:solidFill>
              </a:rPr>
              <a:t>absence</a:t>
            </a:r>
            <a:r>
              <a:rPr lang="fi-FI" sz="1600" dirty="0">
                <a:solidFill>
                  <a:srgbClr val="FF0000"/>
                </a:solidFill>
              </a:rPr>
              <a:t> of </a:t>
            </a:r>
            <a:r>
              <a:rPr lang="fi-FI" sz="1600" dirty="0" err="1">
                <a:solidFill>
                  <a:srgbClr val="FF0000"/>
                </a:solidFill>
              </a:rPr>
              <a:t>detected</a:t>
            </a:r>
            <a:r>
              <a:rPr lang="fi-FI" sz="1600" dirty="0">
                <a:solidFill>
                  <a:srgbClr val="FF0000"/>
                </a:solidFill>
              </a:rPr>
              <a:t> </a:t>
            </a:r>
            <a:r>
              <a:rPr lang="fi-FI" sz="1600" dirty="0" err="1">
                <a:solidFill>
                  <a:srgbClr val="FF0000"/>
                </a:solidFill>
              </a:rPr>
              <a:t>objects</a:t>
            </a:r>
            <a:r>
              <a:rPr lang="fi-FI" sz="1600" dirty="0">
                <a:solidFill>
                  <a:srgbClr val="FF0000"/>
                </a:solidFill>
              </a:rPr>
              <a:t>, </a:t>
            </a:r>
            <a:br>
              <a:rPr lang="fi-FI" sz="1600" dirty="0">
                <a:solidFill>
                  <a:srgbClr val="FF0000"/>
                </a:solidFill>
              </a:rPr>
            </a:br>
            <a:r>
              <a:rPr lang="fi-FI" sz="1600" dirty="0" err="1">
                <a:solidFill>
                  <a:srgbClr val="FF0000"/>
                </a:solidFill>
              </a:rPr>
              <a:t>should</a:t>
            </a:r>
            <a:r>
              <a:rPr lang="fi-FI" sz="1600" dirty="0">
                <a:solidFill>
                  <a:srgbClr val="FF0000"/>
                </a:solidFill>
              </a:rPr>
              <a:t> it </a:t>
            </a:r>
            <a:r>
              <a:rPr lang="fi-FI" sz="1600" dirty="0" err="1">
                <a:solidFill>
                  <a:srgbClr val="FF0000"/>
                </a:solidFill>
              </a:rPr>
              <a:t>have</a:t>
            </a:r>
            <a:r>
              <a:rPr lang="fi-FI" sz="1600" dirty="0">
                <a:solidFill>
                  <a:srgbClr val="FF0000"/>
                </a:solidFill>
              </a:rPr>
              <a:t> a status </a:t>
            </a:r>
            <a:r>
              <a:rPr lang="fi-FI" sz="1600" dirty="0" err="1">
                <a:solidFill>
                  <a:srgbClr val="FF0000"/>
                </a:solidFill>
              </a:rPr>
              <a:t>which</a:t>
            </a:r>
            <a:r>
              <a:rPr lang="fi-FI" sz="1600" dirty="0">
                <a:solidFill>
                  <a:srgbClr val="FF0000"/>
                </a:solidFill>
              </a:rPr>
              <a:t> </a:t>
            </a:r>
            <a:r>
              <a:rPr lang="fi-FI" sz="1600" dirty="0" err="1">
                <a:solidFill>
                  <a:srgbClr val="FF0000"/>
                </a:solidFill>
              </a:rPr>
              <a:t>would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changed</a:t>
            </a:r>
            <a:r>
              <a:rPr lang="fi-FI" sz="1600" dirty="0">
                <a:solidFill>
                  <a:srgbClr val="FF0000"/>
                </a:solidFill>
              </a:rPr>
              <a:t>? </a:t>
            </a:r>
            <a:r>
              <a:rPr lang="fi-FI" sz="1600" dirty="0" err="1">
                <a:solidFill>
                  <a:srgbClr val="FF0000"/>
                </a:solidFill>
              </a:rPr>
              <a:t>The</a:t>
            </a:r>
            <a:r>
              <a:rPr lang="fi-FI" sz="1600" dirty="0">
                <a:solidFill>
                  <a:srgbClr val="FF0000"/>
                </a:solidFill>
              </a:rPr>
              <a:t> status </a:t>
            </a:r>
            <a:r>
              <a:rPr lang="fi-FI" sz="1600" dirty="0" err="1">
                <a:solidFill>
                  <a:srgbClr val="FF0000"/>
                </a:solidFill>
              </a:rPr>
              <a:t>values</a:t>
            </a:r>
            <a:r>
              <a:rPr lang="fi-FI" sz="1600" dirty="0">
                <a:solidFill>
                  <a:srgbClr val="FF0000"/>
                </a:solidFill>
              </a:rPr>
              <a:t> </a:t>
            </a:r>
            <a:r>
              <a:rPr lang="fi-FI" sz="1600" dirty="0" err="1">
                <a:solidFill>
                  <a:srgbClr val="FF0000"/>
                </a:solidFill>
              </a:rPr>
              <a:t>could</a:t>
            </a:r>
            <a:r>
              <a:rPr lang="fi-FI" sz="1600" dirty="0">
                <a:solidFill>
                  <a:srgbClr val="FF0000"/>
                </a:solidFill>
              </a:rPr>
              <a:t> </a:t>
            </a:r>
            <a:r>
              <a:rPr lang="fi-FI" sz="1600" dirty="0" err="1">
                <a:solidFill>
                  <a:srgbClr val="FF0000"/>
                </a:solidFill>
              </a:rPr>
              <a:t>be</a:t>
            </a:r>
            <a:r>
              <a:rPr lang="fi-FI" sz="1600" dirty="0">
                <a:solidFill>
                  <a:srgbClr val="FF0000"/>
                </a:solidFill>
              </a:rPr>
              <a:t> for </a:t>
            </a:r>
            <a:br>
              <a:rPr lang="fi-FI" sz="1600" dirty="0">
                <a:solidFill>
                  <a:srgbClr val="FF0000"/>
                </a:solidFill>
              </a:rPr>
            </a:br>
            <a:r>
              <a:rPr lang="fi-FI" sz="1600" dirty="0" err="1">
                <a:solidFill>
                  <a:srgbClr val="FF0000"/>
                </a:solidFill>
              </a:rPr>
              <a:t>example</a:t>
            </a:r>
            <a:r>
              <a:rPr lang="fi-FI" sz="1600" dirty="0">
                <a:solidFill>
                  <a:srgbClr val="FF0000"/>
                </a:solidFill>
              </a:rPr>
              <a:t> ’</a:t>
            </a:r>
            <a:r>
              <a:rPr lang="fi-FI" sz="1600" dirty="0" err="1">
                <a:solidFill>
                  <a:srgbClr val="FF0000"/>
                </a:solidFill>
              </a:rPr>
              <a:t>detected</a:t>
            </a:r>
            <a:r>
              <a:rPr lang="fi-FI" sz="1600" dirty="0">
                <a:solidFill>
                  <a:srgbClr val="FF0000"/>
                </a:solidFill>
              </a:rPr>
              <a:t>’, ’</a:t>
            </a:r>
            <a:r>
              <a:rPr lang="fi-FI" sz="1600" dirty="0" err="1">
                <a:solidFill>
                  <a:srgbClr val="FF0000"/>
                </a:solidFill>
              </a:rPr>
              <a:t>hidden</a:t>
            </a:r>
            <a:r>
              <a:rPr lang="fi-FI" sz="1600" dirty="0">
                <a:solidFill>
                  <a:srgbClr val="FF0000"/>
                </a:solidFill>
              </a:rPr>
              <a:t>’, ’out of </a:t>
            </a:r>
            <a:r>
              <a:rPr lang="fi-FI" sz="1600" dirty="0" err="1">
                <a:solidFill>
                  <a:srgbClr val="FF0000"/>
                </a:solidFill>
              </a:rPr>
              <a:t>frame</a:t>
            </a:r>
            <a:r>
              <a:rPr lang="fi-FI" sz="1600" dirty="0">
                <a:solidFill>
                  <a:srgbClr val="FF0000"/>
                </a:solidFill>
              </a:rPr>
              <a:t>’. </a:t>
            </a:r>
          </a:p>
        </p:txBody>
      </p:sp>
    </p:spTree>
    <p:extLst>
      <p:ext uri="{BB962C8B-B14F-4D97-AF65-F5344CB8AC3E}">
        <p14:creationId xmlns:p14="http://schemas.microsoft.com/office/powerpoint/2010/main" val="3902098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pic>
        <p:nvPicPr>
          <p:cNvPr id="2" name="Kuva 1">
            <a:extLst>
              <a:ext uri="{FF2B5EF4-FFF2-40B4-BE49-F238E27FC236}">
                <a16:creationId xmlns:a16="http://schemas.microsoft.com/office/drawing/2014/main" id="{6024F018-720E-4C45-92CF-E23D64B6C467}"/>
              </a:ext>
            </a:extLst>
          </p:cNvPr>
          <p:cNvPicPr>
            <a:picLocks noChangeAspect="1"/>
          </p:cNvPicPr>
          <p:nvPr/>
        </p:nvPicPr>
        <p:blipFill>
          <a:blip r:embed="rId2"/>
          <a:stretch>
            <a:fillRect/>
          </a:stretch>
        </p:blipFill>
        <p:spPr>
          <a:xfrm>
            <a:off x="5283405" y="2838477"/>
            <a:ext cx="4179453" cy="2962750"/>
          </a:xfrm>
          <a:prstGeom prst="rect">
            <a:avLst/>
          </a:prstGeom>
        </p:spPr>
      </p:pic>
      <p:sp>
        <p:nvSpPr>
          <p:cNvPr id="19" name="Tekstiruutu 18">
            <a:extLst>
              <a:ext uri="{FF2B5EF4-FFF2-40B4-BE49-F238E27FC236}">
                <a16:creationId xmlns:a16="http://schemas.microsoft.com/office/drawing/2014/main" id="{8CB2656C-42FF-4288-AEA9-F34FA9B4DB9E}"/>
              </a:ext>
            </a:extLst>
          </p:cNvPr>
          <p:cNvSpPr txBox="1"/>
          <p:nvPr/>
        </p:nvSpPr>
        <p:spPr>
          <a:xfrm>
            <a:off x="5079411" y="5842916"/>
            <a:ext cx="6255880" cy="584775"/>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a:t>
            </a:r>
            <a:r>
              <a:rPr lang="fi-FI" sz="1600" dirty="0" err="1">
                <a:solidFill>
                  <a:srgbClr val="FF0000"/>
                </a:solidFill>
              </a:rPr>
              <a:t>other</a:t>
            </a:r>
            <a:r>
              <a:rPr lang="fi-FI" sz="1600" dirty="0">
                <a:solidFill>
                  <a:srgbClr val="FF0000"/>
                </a:solidFill>
              </a:rPr>
              <a:t> </a:t>
            </a:r>
            <a:r>
              <a:rPr lang="fi-FI" sz="1600" dirty="0" err="1">
                <a:solidFill>
                  <a:srgbClr val="FF0000"/>
                </a:solidFill>
              </a:rPr>
              <a:t>factors</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included</a:t>
            </a:r>
            <a:r>
              <a:rPr lang="fi-FI" sz="1600" dirty="0">
                <a:solidFill>
                  <a:srgbClr val="FF0000"/>
                </a:solidFill>
              </a:rPr>
              <a:t> and </a:t>
            </a:r>
            <a:r>
              <a:rPr lang="fi-FI" sz="1600" dirty="0" err="1">
                <a:solidFill>
                  <a:srgbClr val="FF0000"/>
                </a:solidFill>
              </a:rPr>
              <a:t>how</a:t>
            </a:r>
            <a:r>
              <a:rPr lang="fi-FI" sz="1600" dirty="0">
                <a:solidFill>
                  <a:srgbClr val="FF0000"/>
                </a:solidFill>
              </a:rPr>
              <a:t> </a:t>
            </a:r>
            <a:r>
              <a:rPr lang="fi-FI" sz="1600" dirty="0" err="1">
                <a:solidFill>
                  <a:srgbClr val="FF0000"/>
                </a:solidFill>
              </a:rPr>
              <a:t>they</a:t>
            </a:r>
            <a:r>
              <a:rPr lang="fi-FI" sz="1600" dirty="0">
                <a:solidFill>
                  <a:srgbClr val="FF0000"/>
                </a:solidFill>
              </a:rPr>
              <a:t> </a:t>
            </a:r>
            <a:r>
              <a:rPr lang="fi-FI" sz="1600" dirty="0" err="1">
                <a:solidFill>
                  <a:srgbClr val="FF0000"/>
                </a:solidFill>
              </a:rPr>
              <a:t>are</a:t>
            </a:r>
            <a:r>
              <a:rPr lang="fi-FI" sz="1600" dirty="0">
                <a:solidFill>
                  <a:srgbClr val="FF0000"/>
                </a:solidFill>
              </a:rPr>
              <a:t> </a:t>
            </a:r>
          </a:p>
          <a:p>
            <a:r>
              <a:rPr lang="fi-FI" sz="1600" dirty="0" err="1">
                <a:solidFill>
                  <a:srgbClr val="FF0000"/>
                </a:solidFill>
              </a:rPr>
              <a:t>compared</a:t>
            </a:r>
            <a:r>
              <a:rPr lang="fi-FI" sz="1600" dirty="0">
                <a:solidFill>
                  <a:srgbClr val="FF0000"/>
                </a:solidFill>
              </a:rPr>
              <a:t> (</a:t>
            </a:r>
            <a:r>
              <a:rPr lang="fi-FI" sz="1600" dirty="0" err="1">
                <a:solidFill>
                  <a:srgbClr val="FF0000"/>
                </a:solidFill>
              </a:rPr>
              <a:t>comparing</a:t>
            </a:r>
            <a:r>
              <a:rPr lang="fi-FI" sz="1600" dirty="0">
                <a:solidFill>
                  <a:srgbClr val="FF0000"/>
                </a:solidFill>
              </a:rPr>
              <a:t> </a:t>
            </a:r>
            <a:r>
              <a:rPr lang="fi-FI" sz="1600" dirty="0" err="1">
                <a:solidFill>
                  <a:srgbClr val="FF0000"/>
                </a:solidFill>
              </a:rPr>
              <a:t>cats</a:t>
            </a:r>
            <a:r>
              <a:rPr lang="fi-FI" sz="1600" dirty="0">
                <a:solidFill>
                  <a:srgbClr val="FF0000"/>
                </a:solidFill>
              </a:rPr>
              <a:t> and </a:t>
            </a:r>
            <a:r>
              <a:rPr lang="fi-FI" sz="1600" dirty="0" err="1">
                <a:solidFill>
                  <a:srgbClr val="FF0000"/>
                </a:solidFill>
              </a:rPr>
              <a:t>dogs</a:t>
            </a:r>
            <a:r>
              <a:rPr lang="fi-FI" sz="1600" dirty="0">
                <a:solidFill>
                  <a:srgbClr val="FF0000"/>
                </a:solidFill>
              </a:rPr>
              <a:t>…)? </a:t>
            </a:r>
            <a:r>
              <a:rPr lang="fi-FI" sz="1600" dirty="0" err="1">
                <a:solidFill>
                  <a:srgbClr val="FF0000"/>
                </a:solidFill>
              </a:rPr>
              <a:t>Gathering</a:t>
            </a:r>
            <a:r>
              <a:rPr lang="fi-FI" sz="1600" dirty="0">
                <a:solidFill>
                  <a:srgbClr val="FF0000"/>
                </a:solidFill>
              </a:rPr>
              <a:t> </a:t>
            </a:r>
            <a:r>
              <a:rPr lang="fi-FI" sz="1600" dirty="0" err="1">
                <a:solidFill>
                  <a:srgbClr val="FF0000"/>
                </a:solidFill>
              </a:rPr>
              <a:t>statistics</a:t>
            </a:r>
            <a:r>
              <a:rPr lang="fi-FI" sz="1600" dirty="0">
                <a:solidFill>
                  <a:srgbClr val="FF0000"/>
                </a:solidFill>
              </a:rPr>
              <a:t> and </a:t>
            </a:r>
            <a:r>
              <a:rPr lang="fi-FI" sz="1600" dirty="0" err="1">
                <a:solidFill>
                  <a:srgbClr val="FF0000"/>
                </a:solidFill>
              </a:rPr>
              <a:t>scaling</a:t>
            </a:r>
            <a:r>
              <a:rPr lang="fi-FI" sz="1600" dirty="0">
                <a:solidFill>
                  <a:srgbClr val="FF0000"/>
                </a:solidFill>
              </a:rPr>
              <a:t>?</a:t>
            </a:r>
          </a:p>
        </p:txBody>
      </p:sp>
    </p:spTree>
    <p:extLst>
      <p:ext uri="{BB962C8B-B14F-4D97-AF65-F5344CB8AC3E}">
        <p14:creationId xmlns:p14="http://schemas.microsoft.com/office/powerpoint/2010/main" val="2897742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4" name="Kuva 3">
            <a:extLst>
              <a:ext uri="{FF2B5EF4-FFF2-40B4-BE49-F238E27FC236}">
                <a16:creationId xmlns:a16="http://schemas.microsoft.com/office/drawing/2014/main" id="{4192D872-5E88-4080-8EC6-9547FBC21F38}"/>
              </a:ext>
            </a:extLst>
          </p:cNvPr>
          <p:cNvPicPr>
            <a:picLocks noChangeAspect="1"/>
          </p:cNvPicPr>
          <p:nvPr/>
        </p:nvPicPr>
        <p:blipFill>
          <a:blip r:embed="rId2"/>
          <a:stretch>
            <a:fillRect/>
          </a:stretch>
        </p:blipFill>
        <p:spPr>
          <a:xfrm>
            <a:off x="5657042" y="709829"/>
            <a:ext cx="3960040" cy="5935909"/>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3" name="Kuva 2">
            <a:extLst>
              <a:ext uri="{FF2B5EF4-FFF2-40B4-BE49-F238E27FC236}">
                <a16:creationId xmlns:a16="http://schemas.microsoft.com/office/drawing/2014/main" id="{E1E5708D-5DC4-4423-8241-CD280EC2F833}"/>
              </a:ext>
            </a:extLst>
          </p:cNvPr>
          <p:cNvPicPr>
            <a:picLocks noChangeAspect="1"/>
          </p:cNvPicPr>
          <p:nvPr/>
        </p:nvPicPr>
        <p:blipFill>
          <a:blip r:embed="rId2"/>
          <a:stretch>
            <a:fillRect/>
          </a:stretch>
        </p:blipFill>
        <p:spPr>
          <a:xfrm>
            <a:off x="5105317" y="2131901"/>
            <a:ext cx="5543550" cy="638175"/>
          </a:xfrm>
          <a:prstGeom prst="rect">
            <a:avLst/>
          </a:prstGeom>
        </p:spPr>
      </p:pic>
    </p:spTree>
    <p:extLst>
      <p:ext uri="{BB962C8B-B14F-4D97-AF65-F5344CB8AC3E}">
        <p14:creationId xmlns:p14="http://schemas.microsoft.com/office/powerpoint/2010/main" val="140789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a:t>
            </a:r>
            <a:r>
              <a:rPr lang="en-US" sz="4800" dirty="0">
                <a:solidFill>
                  <a:schemeClr val="bg1"/>
                </a:solidFill>
                <a:latin typeface="+mj-lt"/>
                <a:ea typeface="+mj-ea"/>
                <a:cs typeface="+mj-cs"/>
              </a:rPr>
              <a:t>requires</a:t>
            </a:r>
            <a:r>
              <a:rPr lang="en-US" sz="4800" kern="1200" dirty="0">
                <a:solidFill>
                  <a:schemeClr val="bg1"/>
                </a:solidFill>
                <a:latin typeface="+mj-lt"/>
                <a:ea typeface="+mj-ea"/>
                <a:cs typeface="+mj-cs"/>
              </a:rPr>
              <a:t> object detection</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42129" cy="1077218"/>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a:t>
            </a:r>
            <a:r>
              <a:rPr lang="fi-FI" sz="1600" dirty="0" err="1"/>
              <a:t>statuses</a:t>
            </a:r>
            <a:r>
              <a:rPr lang="fi-FI" sz="1600" dirty="0"/>
              <a:t>.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br>
              <a:rPr lang="fi-FI" sz="1600" dirty="0"/>
            </a:br>
            <a:r>
              <a:rPr lang="fi-FI" sz="1600" dirty="0" err="1"/>
              <a:t>previous</a:t>
            </a:r>
            <a:r>
              <a:rPr lang="fi-FI" sz="1600" dirty="0"/>
              <a:t> </a:t>
            </a:r>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br>
              <a:rPr lang="fi-FI" sz="1600" dirty="0"/>
            </a:br>
            <a:r>
              <a:rPr lang="fi-FI" sz="1600" dirty="0" err="1"/>
              <a:t>objects</a:t>
            </a:r>
            <a:r>
              <a:rPr lang="fi-FI" sz="1600" dirty="0"/>
              <a:t> </a:t>
            </a:r>
            <a:r>
              <a:rPr lang="fi-FI" sz="1600" dirty="0" err="1"/>
              <a:t>are</a:t>
            </a:r>
            <a:r>
              <a:rPr lang="fi-FI" sz="1600" dirty="0"/>
              <a:t> </a:t>
            </a:r>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br>
              <a:rPr lang="fi-FI" sz="1600" dirty="0"/>
            </a:br>
            <a:r>
              <a:rPr lang="fi-FI" sz="1600" dirty="0"/>
              <a:t>’</a:t>
            </a:r>
            <a:r>
              <a:rPr lang="fi-FI" sz="1600" dirty="0" err="1"/>
              <a:t>hidden</a:t>
            </a:r>
            <a:r>
              <a:rPr lang="fi-FI" sz="1600" dirty="0"/>
              <a:t>’). </a:t>
            </a:r>
            <a:r>
              <a:rPr lang="fi-FI" sz="1600" dirty="0" err="1"/>
              <a:t>Prediction</a:t>
            </a:r>
            <a:r>
              <a:rPr lang="fi-FI" sz="1600" dirty="0"/>
              <a:t> </a:t>
            </a:r>
            <a:r>
              <a:rPr lang="fi-FI" sz="1600" dirty="0" err="1"/>
              <a:t>continues</a:t>
            </a:r>
            <a:r>
              <a:rPr lang="fi-FI" sz="1600" dirty="0"/>
              <a:t> in </a:t>
            </a:r>
            <a:r>
              <a:rPr lang="fi-FI" sz="1600" dirty="0" err="1"/>
              <a:t>following</a:t>
            </a:r>
            <a:r>
              <a:rPr lang="fi-FI" sz="1600" dirty="0"/>
              <a:t> </a:t>
            </a:r>
            <a:r>
              <a:rPr lang="fi-FI" sz="1600" dirty="0" err="1"/>
              <a:t>frames</a:t>
            </a:r>
            <a:r>
              <a:rPr lang="fi-FI" sz="1600" dirty="0"/>
              <a:t>.</a:t>
            </a:r>
            <a:endParaRPr lang="en-GB" sz="1600" dirty="0"/>
          </a:p>
        </p:txBody>
      </p:sp>
      <p:sp>
        <p:nvSpPr>
          <p:cNvPr id="10" name="Tekstiruutu 9">
            <a:extLst>
              <a:ext uri="{FF2B5EF4-FFF2-40B4-BE49-F238E27FC236}">
                <a16:creationId xmlns:a16="http://schemas.microsoft.com/office/drawing/2014/main" id="{BBE204AF-9D75-4A01-8965-B2935D8BD8E5}"/>
              </a:ext>
            </a:extLst>
          </p:cNvPr>
          <p:cNvSpPr txBox="1"/>
          <p:nvPr/>
        </p:nvSpPr>
        <p:spPr>
          <a:xfrm>
            <a:off x="4905954" y="6178131"/>
            <a:ext cx="5240537"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When</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the</a:t>
            </a:r>
            <a:r>
              <a:rPr lang="fi-FI" sz="1600" dirty="0">
                <a:solidFill>
                  <a:srgbClr val="FF0000"/>
                </a:solidFill>
              </a:rPr>
              <a:t> image </a:t>
            </a:r>
            <a:r>
              <a:rPr lang="fi-FI" sz="1600" dirty="0" err="1">
                <a:solidFill>
                  <a:srgbClr val="FF0000"/>
                </a:solidFill>
              </a:rPr>
              <a:t>objects</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removed</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24774533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68060"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77197" y="6087373"/>
            <a:ext cx="672555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minimum</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566041" cy="2031325"/>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Image </a:t>
            </a:r>
            <a:r>
              <a:rPr lang="fi-FI" dirty="0" err="1"/>
              <a:t>object</a:t>
            </a:r>
            <a:r>
              <a:rPr lang="fi-FI" dirty="0"/>
              <a:t> </a:t>
            </a:r>
            <a:r>
              <a:rPr lang="fi-FI" dirty="0" err="1"/>
              <a:t>location</a:t>
            </a:r>
            <a:r>
              <a:rPr lang="fi-FI" dirty="0"/>
              <a:t> </a:t>
            </a:r>
            <a:r>
              <a:rPr lang="fi-FI" dirty="0" err="1"/>
              <a:t>prediction</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Beyound</a:t>
            </a:r>
            <a:r>
              <a:rPr lang="en-US" sz="4800" dirty="0">
                <a:solidFill>
                  <a:schemeClr val="bg1"/>
                </a:solidFill>
                <a:latin typeface="+mj-lt"/>
                <a:ea typeface="+mj-ea"/>
                <a:cs typeface="+mj-cs"/>
              </a:rPr>
              <a:t>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3891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290A27B8-622C-4E4B-B620-23F70FE4D23E}"/>
              </a:ext>
            </a:extLst>
          </p:cNvPr>
          <p:cNvPicPr>
            <a:picLocks noChangeAspect="1"/>
          </p:cNvPicPr>
          <p:nvPr/>
        </p:nvPicPr>
        <p:blipFill>
          <a:blip r:embed="rId2"/>
          <a:stretch>
            <a:fillRect/>
          </a:stretch>
        </p:blipFill>
        <p:spPr>
          <a:xfrm>
            <a:off x="5397627" y="1049572"/>
            <a:ext cx="3019173" cy="4369241"/>
          </a:xfrm>
          <a:prstGeom prst="rect">
            <a:avLst/>
          </a:prstGeom>
        </p:spPr>
      </p:pic>
      <p:sp>
        <p:nvSpPr>
          <p:cNvPr id="6" name="Tekstiruutu 5">
            <a:extLst>
              <a:ext uri="{FF2B5EF4-FFF2-40B4-BE49-F238E27FC236}">
                <a16:creationId xmlns:a16="http://schemas.microsoft.com/office/drawing/2014/main" id="{E947521A-7FAC-4DD3-8D48-89EB75618E78}"/>
              </a:ext>
            </a:extLst>
          </p:cNvPr>
          <p:cNvSpPr txBox="1"/>
          <p:nvPr/>
        </p:nvSpPr>
        <p:spPr>
          <a:xfrm>
            <a:off x="5318113" y="5669928"/>
            <a:ext cx="2646174"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slow</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0.0073)</a:t>
            </a:r>
            <a:endParaRPr lang="en-GB" sz="1200" dirty="0"/>
          </a:p>
        </p:txBody>
      </p:sp>
      <p:pic>
        <p:nvPicPr>
          <p:cNvPr id="7" name="Kuva 6">
            <a:extLst>
              <a:ext uri="{FF2B5EF4-FFF2-40B4-BE49-F238E27FC236}">
                <a16:creationId xmlns:a16="http://schemas.microsoft.com/office/drawing/2014/main" id="{7349D5D1-DF97-45F2-8E1C-571D7B6973B8}"/>
              </a:ext>
            </a:extLst>
          </p:cNvPr>
          <p:cNvPicPr>
            <a:picLocks noChangeAspect="1"/>
          </p:cNvPicPr>
          <p:nvPr/>
        </p:nvPicPr>
        <p:blipFill>
          <a:blip r:embed="rId3"/>
          <a:stretch>
            <a:fillRect/>
          </a:stretch>
        </p:blipFill>
        <p:spPr>
          <a:xfrm>
            <a:off x="8713355" y="1049572"/>
            <a:ext cx="2592185" cy="4369241"/>
          </a:xfrm>
          <a:prstGeom prst="rect">
            <a:avLst/>
          </a:prstGeom>
        </p:spPr>
      </p:pic>
      <p:sp>
        <p:nvSpPr>
          <p:cNvPr id="25" name="Tekstiruutu 24">
            <a:extLst>
              <a:ext uri="{FF2B5EF4-FFF2-40B4-BE49-F238E27FC236}">
                <a16:creationId xmlns:a16="http://schemas.microsoft.com/office/drawing/2014/main" id="{91793CC1-5602-4AD7-BBBD-E8AA711351D7}"/>
              </a:ext>
            </a:extLst>
          </p:cNvPr>
          <p:cNvSpPr txBox="1"/>
          <p:nvPr/>
        </p:nvSpPr>
        <p:spPr>
          <a:xfrm>
            <a:off x="8713355" y="5669927"/>
            <a:ext cx="2585901"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fast</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0.0228)</a:t>
            </a:r>
            <a:endParaRPr lang="en-GB" sz="1200" dirty="0"/>
          </a:p>
        </p:txBody>
      </p:sp>
    </p:spTree>
    <p:extLst>
      <p:ext uri="{BB962C8B-B14F-4D97-AF65-F5344CB8AC3E}">
        <p14:creationId xmlns:p14="http://schemas.microsoft.com/office/powerpoint/2010/main" val="120311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81E5BAF3-B53D-4AD9-B245-52C36BD4C2CD}"/>
              </a:ext>
            </a:extLst>
          </p:cNvPr>
          <p:cNvSpPr txBox="1"/>
          <p:nvPr/>
        </p:nvSpPr>
        <p:spPr>
          <a:xfrm>
            <a:off x="5320837" y="3239096"/>
            <a:ext cx="4044377" cy="1477328"/>
          </a:xfrm>
          <a:prstGeom prst="rect">
            <a:avLst/>
          </a:prstGeom>
          <a:noFill/>
        </p:spPr>
        <p:txBody>
          <a:bodyPr wrap="none" rtlCol="0">
            <a:spAutoFit/>
          </a:bodyPr>
          <a:lstStyle/>
          <a:p>
            <a:r>
              <a:rPr lang="fi-FI" dirty="0"/>
              <a:t>To </a:t>
            </a:r>
            <a:r>
              <a:rPr lang="fi-FI" dirty="0" err="1"/>
              <a:t>be</a:t>
            </a:r>
            <a:r>
              <a:rPr lang="fi-FI" dirty="0"/>
              <a:t> </a:t>
            </a:r>
            <a:r>
              <a:rPr lang="fi-FI" dirty="0" err="1"/>
              <a:t>tried</a:t>
            </a:r>
            <a:r>
              <a:rPr lang="fi-FI" dirty="0"/>
              <a:t>:</a:t>
            </a:r>
          </a:p>
          <a:p>
            <a:pPr marL="285750" indent="-285750">
              <a:buFont typeface="Arial" panose="020B0604020202020204" pitchFamily="34" charset="0"/>
              <a:buChar char="•"/>
            </a:pPr>
            <a:r>
              <a:rPr lang="fi-FI" dirty="0" err="1"/>
              <a:t>linear</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r>
              <a:rPr lang="fi-FI" dirty="0" err="1"/>
              <a:t>Polynomial</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endParaRPr lang="fi-FI" dirty="0"/>
          </a:p>
          <a:p>
            <a:r>
              <a:rPr lang="fi-FI" dirty="0" err="1"/>
              <a:t>Goal</a:t>
            </a:r>
            <a:r>
              <a:rPr lang="fi-FI" dirty="0"/>
              <a:t> to </a:t>
            </a:r>
            <a:r>
              <a:rPr lang="fi-FI" dirty="0" err="1"/>
              <a:t>reduce</a:t>
            </a:r>
            <a:r>
              <a:rPr lang="fi-FI" dirty="0"/>
              <a:t> </a:t>
            </a:r>
            <a:r>
              <a:rPr lang="fi-FI" dirty="0" err="1"/>
              <a:t>mean</a:t>
            </a:r>
            <a:r>
              <a:rPr lang="fi-FI" dirty="0"/>
              <a:t> </a:t>
            </a:r>
            <a:r>
              <a:rPr lang="fi-FI" dirty="0" err="1"/>
              <a:t>prediction</a:t>
            </a:r>
            <a:r>
              <a:rPr lang="fi-FI" dirty="0"/>
              <a:t> </a:t>
            </a:r>
            <a:r>
              <a:rPr lang="fi-FI" dirty="0" err="1"/>
              <a:t>error</a:t>
            </a:r>
            <a:r>
              <a:rPr lang="fi-FI" dirty="0"/>
              <a:t>.</a:t>
            </a:r>
            <a:endParaRPr lang="en-GB" dirty="0"/>
          </a:p>
        </p:txBody>
      </p:sp>
      <p:pic>
        <p:nvPicPr>
          <p:cNvPr id="8" name="Kuva 7">
            <a:extLst>
              <a:ext uri="{FF2B5EF4-FFF2-40B4-BE49-F238E27FC236}">
                <a16:creationId xmlns:a16="http://schemas.microsoft.com/office/drawing/2014/main" id="{E421CC80-1E7E-4F0F-8711-3747825B6A28}"/>
              </a:ext>
            </a:extLst>
          </p:cNvPr>
          <p:cNvPicPr>
            <a:picLocks noChangeAspect="1"/>
          </p:cNvPicPr>
          <p:nvPr/>
        </p:nvPicPr>
        <p:blipFill>
          <a:blip r:embed="rId2"/>
          <a:stretch>
            <a:fillRect/>
          </a:stretch>
        </p:blipFill>
        <p:spPr>
          <a:xfrm>
            <a:off x="5320837" y="914400"/>
            <a:ext cx="2276475" cy="1781175"/>
          </a:xfrm>
          <a:prstGeom prst="rect">
            <a:avLst/>
          </a:prstGeom>
        </p:spPr>
      </p:pic>
      <p:sp>
        <p:nvSpPr>
          <p:cNvPr id="12" name="Tekstiruutu 11">
            <a:extLst>
              <a:ext uri="{FF2B5EF4-FFF2-40B4-BE49-F238E27FC236}">
                <a16:creationId xmlns:a16="http://schemas.microsoft.com/office/drawing/2014/main" id="{8EF74AA4-E468-4E7E-BE64-3AA44D3032F8}"/>
              </a:ext>
            </a:extLst>
          </p:cNvPr>
          <p:cNvSpPr txBox="1"/>
          <p:nvPr/>
        </p:nvSpPr>
        <p:spPr>
          <a:xfrm>
            <a:off x="5054627" y="6080071"/>
            <a:ext cx="4635564"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More </a:t>
            </a:r>
            <a:r>
              <a:rPr lang="fi-FI" sz="1600" dirty="0" err="1">
                <a:solidFill>
                  <a:srgbClr val="FF0000"/>
                </a:solidFill>
              </a:rPr>
              <a:t>complex</a:t>
            </a:r>
            <a:r>
              <a:rPr lang="fi-FI" sz="1600" dirty="0">
                <a:solidFill>
                  <a:srgbClr val="FF0000"/>
                </a:solidFill>
              </a:rPr>
              <a:t> </a:t>
            </a:r>
            <a:r>
              <a:rPr lang="fi-FI" sz="1600" dirty="0" err="1">
                <a:solidFill>
                  <a:srgbClr val="FF0000"/>
                </a:solidFill>
              </a:rPr>
              <a:t>method</a:t>
            </a:r>
            <a:r>
              <a:rPr lang="fi-FI" sz="1600" dirty="0">
                <a:solidFill>
                  <a:srgbClr val="FF0000"/>
                </a:solidFill>
              </a:rPr>
              <a:t>, </a:t>
            </a:r>
            <a:r>
              <a:rPr lang="fi-FI" sz="1600" dirty="0" err="1">
                <a:solidFill>
                  <a:srgbClr val="FF0000"/>
                </a:solidFill>
              </a:rPr>
              <a:t>filtering</a:t>
            </a:r>
            <a:r>
              <a:rPr lang="fi-FI" sz="1600" dirty="0">
                <a:solidFill>
                  <a:srgbClr val="FF0000"/>
                </a:solidFill>
              </a:rPr>
              <a:t>, net?</a:t>
            </a:r>
            <a:endParaRPr lang="en-GB" sz="1600" dirty="0">
              <a:solidFill>
                <a:srgbClr val="FF0000"/>
              </a:solidFill>
            </a:endParaRPr>
          </a:p>
        </p:txBody>
      </p:sp>
    </p:spTree>
    <p:extLst>
      <p:ext uri="{BB962C8B-B14F-4D97-AF65-F5344CB8AC3E}">
        <p14:creationId xmlns:p14="http://schemas.microsoft.com/office/powerpoint/2010/main" val="2992191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Sources of uncertainty</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5D53497-CCCB-4A73-9170-7008971D92ED}"/>
              </a:ext>
            </a:extLst>
          </p:cNvPr>
          <p:cNvSpPr txBox="1"/>
          <p:nvPr/>
        </p:nvSpPr>
        <p:spPr>
          <a:xfrm>
            <a:off x="5459822" y="3159696"/>
            <a:ext cx="5367367" cy="1754326"/>
          </a:xfrm>
          <a:prstGeom prst="rect">
            <a:avLst/>
          </a:prstGeom>
          <a:noFill/>
        </p:spPr>
        <p:txBody>
          <a:bodyPr wrap="none" rtlCol="0">
            <a:spAutoFit/>
          </a:bodyPr>
          <a:lstStyle/>
          <a:p>
            <a:pPr marL="342900" indent="-342900">
              <a:buFont typeface="+mj-lt"/>
              <a:buAutoNum type="arabicPeriod"/>
            </a:pPr>
            <a:r>
              <a:rPr lang="en-GB" dirty="0"/>
              <a:t>Inherent stochasticity in the system being </a:t>
            </a:r>
            <a:r>
              <a:rPr lang="en-GB" dirty="0" err="1"/>
              <a:t>modeled</a:t>
            </a:r>
            <a:r>
              <a:rPr lang="en-GB" dirty="0"/>
              <a:t>.</a:t>
            </a:r>
          </a:p>
          <a:p>
            <a:pPr marL="800100" lvl="1" indent="-342900">
              <a:buFont typeface="Arial" panose="020B0604020202020204" pitchFamily="34" charset="0"/>
              <a:buChar char="•"/>
            </a:pPr>
            <a:r>
              <a:rPr lang="fi-FI" dirty="0"/>
              <a:t>?</a:t>
            </a:r>
            <a:endParaRPr lang="en-GB" dirty="0"/>
          </a:p>
          <a:p>
            <a:pPr marL="342900" indent="-342900">
              <a:buFont typeface="+mj-lt"/>
              <a:buAutoNum type="arabicPeriod"/>
            </a:pPr>
            <a:r>
              <a:rPr lang="en-GB" dirty="0"/>
              <a:t>Incomplete observability.</a:t>
            </a:r>
          </a:p>
          <a:p>
            <a:pPr marL="742950" lvl="1" indent="-285750">
              <a:buFont typeface="Arial" panose="020B0604020202020204" pitchFamily="34" charset="0"/>
              <a:buChar char="•"/>
            </a:pPr>
            <a:r>
              <a:rPr lang="fi-FI" dirty="0"/>
              <a:t>?</a:t>
            </a:r>
            <a:endParaRPr lang="en-GB" dirty="0"/>
          </a:p>
          <a:p>
            <a:pPr marL="342900" indent="-342900">
              <a:buFont typeface="+mj-lt"/>
              <a:buAutoNum type="arabicPeriod"/>
            </a:pPr>
            <a:r>
              <a:rPr lang="en-GB" dirty="0"/>
              <a:t>Incomplete </a:t>
            </a:r>
            <a:r>
              <a:rPr lang="en-GB" dirty="0" err="1"/>
              <a:t>modeling</a:t>
            </a:r>
            <a:r>
              <a:rPr lang="en-GB" dirty="0"/>
              <a:t>.</a:t>
            </a:r>
          </a:p>
          <a:p>
            <a:pPr marL="800100" lvl="1" indent="-342900">
              <a:buFont typeface="Arial" panose="020B0604020202020204" pitchFamily="34" charset="0"/>
              <a:buChar char="•"/>
            </a:pPr>
            <a:r>
              <a:rPr lang="fi-FI" dirty="0"/>
              <a:t>?</a:t>
            </a:r>
            <a:endParaRPr lang="en-GB" dirty="0"/>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940654" y="321177"/>
            <a:ext cx="4332306" cy="1754326"/>
          </a:xfrm>
          <a:prstGeom prst="rect">
            <a:avLst/>
          </a:prstGeom>
          <a:noFill/>
        </p:spPr>
        <p:txBody>
          <a:bodyPr wrap="square" rtlCol="0">
            <a:spAutoFit/>
          </a:bodyPr>
          <a:lstStyle/>
          <a:p>
            <a:pPr marL="800100" lvl="1" indent="-342900">
              <a:buFont typeface="Arial" panose="020B0604020202020204" pitchFamily="34" charset="0"/>
              <a:buChar char="•"/>
            </a:pPr>
            <a:r>
              <a:rPr lang="fi-FI" dirty="0" err="1"/>
              <a:t>Ingredients</a:t>
            </a:r>
            <a:r>
              <a:rPr lang="fi-FI" dirty="0"/>
              <a:t>:</a:t>
            </a:r>
          </a:p>
          <a:p>
            <a:pPr marL="1257300" lvl="2" indent="-342900">
              <a:buFont typeface="Arial" panose="020B0604020202020204" pitchFamily="34" charset="0"/>
              <a:buChar char="•"/>
            </a:pPr>
            <a:r>
              <a:rPr lang="fi-FI" dirty="0" err="1"/>
              <a:t>Classification</a:t>
            </a:r>
            <a:r>
              <a:rPr lang="fi-FI" dirty="0"/>
              <a:t> </a:t>
            </a:r>
            <a:r>
              <a:rPr lang="fi-FI" dirty="0" err="1"/>
              <a:t>belief</a:t>
            </a:r>
            <a:endParaRPr lang="fi-FI" dirty="0"/>
          </a:p>
          <a:p>
            <a:pPr marL="1257300" lvl="2" indent="-342900">
              <a:buFont typeface="Arial" panose="020B0604020202020204" pitchFamily="34" charset="0"/>
              <a:buChar char="•"/>
            </a:pPr>
            <a:r>
              <a:rPr lang="fi-FI" dirty="0" err="1"/>
              <a:t>Bounding</a:t>
            </a:r>
            <a:r>
              <a:rPr lang="fi-FI" dirty="0"/>
              <a:t> box </a:t>
            </a:r>
            <a:r>
              <a:rPr lang="fi-FI" dirty="0" err="1"/>
              <a:t>noise</a:t>
            </a:r>
            <a:endParaRPr lang="fi-FI" dirty="0"/>
          </a:p>
          <a:p>
            <a:pPr marL="1257300" lvl="2" indent="-342900">
              <a:buFont typeface="Arial" panose="020B0604020202020204" pitchFamily="34" charset="0"/>
              <a:buChar char="•"/>
            </a:pPr>
            <a:r>
              <a:rPr lang="fi-FI" dirty="0" err="1"/>
              <a:t>Pixel</a:t>
            </a:r>
            <a:r>
              <a:rPr lang="fi-FI" dirty="0"/>
              <a:t> </a:t>
            </a:r>
            <a:r>
              <a:rPr lang="fi-FI" dirty="0" err="1"/>
              <a:t>discretization</a:t>
            </a:r>
            <a:endParaRPr lang="fi-FI" dirty="0"/>
          </a:p>
          <a:p>
            <a:pPr marL="1257300" lvl="2" indent="-342900">
              <a:buFont typeface="Arial" panose="020B0604020202020204" pitchFamily="34" charset="0"/>
              <a:buChar char="•"/>
            </a:pPr>
            <a:r>
              <a:rPr lang="fi-FI" dirty="0" err="1"/>
              <a:t>Distance</a:t>
            </a:r>
            <a:r>
              <a:rPr lang="fi-FI" dirty="0"/>
              <a:t> </a:t>
            </a:r>
            <a:r>
              <a:rPr lang="fi-FI" dirty="0" err="1"/>
              <a:t>estimation</a:t>
            </a:r>
            <a:endParaRPr lang="fi-FI" dirty="0"/>
          </a:p>
          <a:p>
            <a:endParaRPr lang="en-GB" dirty="0"/>
          </a:p>
        </p:txBody>
      </p:sp>
    </p:spTree>
    <p:extLst>
      <p:ext uri="{BB962C8B-B14F-4D97-AF65-F5344CB8AC3E}">
        <p14:creationId xmlns:p14="http://schemas.microsoft.com/office/powerpoint/2010/main" val="188954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Probability representation</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889853" y="321177"/>
            <a:ext cx="5923289" cy="2031325"/>
          </a:xfrm>
          <a:prstGeom prst="rect">
            <a:avLst/>
          </a:prstGeom>
          <a:noFill/>
        </p:spPr>
        <p:txBody>
          <a:bodyPr wrap="square" rtlCol="0">
            <a:spAutoFit/>
          </a:bodyPr>
          <a:lstStyle/>
          <a:p>
            <a:pPr marL="800100" lvl="1" indent="-342900">
              <a:buFont typeface="Arial" panose="020B0604020202020204" pitchFamily="34" charset="0"/>
              <a:buChar char="•"/>
            </a:pPr>
            <a:r>
              <a:rPr lang="fi-FI" dirty="0" err="1"/>
              <a:t>Probability</a:t>
            </a:r>
            <a:r>
              <a:rPr lang="fi-FI" dirty="0"/>
              <a:t> </a:t>
            </a:r>
            <a:r>
              <a:rPr lang="fi-FI" dirty="0" err="1"/>
              <a:t>there</a:t>
            </a:r>
            <a:r>
              <a:rPr lang="fi-FI" dirty="0"/>
              <a:t> is </a:t>
            </a:r>
            <a:r>
              <a:rPr lang="fi-FI" dirty="0" err="1"/>
              <a:t>something</a:t>
            </a:r>
            <a:r>
              <a:rPr lang="fi-FI" dirty="0"/>
              <a:t> in </a:t>
            </a:r>
            <a:r>
              <a:rPr lang="fi-FI" dirty="0" err="1"/>
              <a:t>the</a:t>
            </a:r>
            <a:r>
              <a:rPr lang="fi-FI" dirty="0"/>
              <a:t> image </a:t>
            </a:r>
          </a:p>
          <a:p>
            <a:pPr marL="1257300" lvl="2" indent="-342900">
              <a:buFont typeface="Arial" panose="020B0604020202020204" pitchFamily="34" charset="0"/>
              <a:buChar char="•"/>
            </a:pPr>
            <a:r>
              <a:rPr lang="fi-FI" dirty="0"/>
              <a:t>P(S)</a:t>
            </a:r>
          </a:p>
          <a:p>
            <a:pPr marL="800100" lvl="1" indent="-342900">
              <a:buFont typeface="Arial" panose="020B0604020202020204" pitchFamily="34" charset="0"/>
              <a:buChar char="•"/>
            </a:pPr>
            <a:r>
              <a:rPr lang="fi-FI" dirty="0" err="1"/>
              <a:t>Probability</a:t>
            </a:r>
            <a:r>
              <a:rPr lang="fi-FI" dirty="0"/>
              <a:t> of </a:t>
            </a:r>
            <a:r>
              <a:rPr lang="fi-FI" dirty="0" err="1"/>
              <a:t>class</a:t>
            </a:r>
            <a:r>
              <a:rPr lang="fi-FI" dirty="0"/>
              <a:t> </a:t>
            </a:r>
            <a:r>
              <a:rPr lang="fi-FI" dirty="0" err="1"/>
              <a:t>given</a:t>
            </a:r>
            <a:r>
              <a:rPr lang="fi-FI" dirty="0"/>
              <a:t> </a:t>
            </a:r>
            <a:r>
              <a:rPr lang="fi-FI" dirty="0" err="1"/>
              <a:t>that</a:t>
            </a:r>
            <a:r>
              <a:rPr lang="fi-FI" dirty="0"/>
              <a:t> </a:t>
            </a:r>
            <a:r>
              <a:rPr lang="fi-FI" dirty="0" err="1"/>
              <a:t>there</a:t>
            </a:r>
            <a:r>
              <a:rPr lang="fi-FI" dirty="0"/>
              <a:t> is </a:t>
            </a:r>
            <a:r>
              <a:rPr lang="fi-FI" dirty="0" err="1"/>
              <a:t>something</a:t>
            </a:r>
            <a:r>
              <a:rPr lang="fi-FI" dirty="0"/>
              <a:t> </a:t>
            </a:r>
          </a:p>
          <a:p>
            <a:pPr marL="1257300" lvl="2" indent="-342900">
              <a:buFont typeface="Arial" panose="020B0604020202020204" pitchFamily="34" charset="0"/>
              <a:buChar char="•"/>
            </a:pPr>
            <a:r>
              <a:rPr lang="fi-FI" dirty="0"/>
              <a:t>P(C|S)</a:t>
            </a:r>
          </a:p>
          <a:p>
            <a:pPr marL="800100" lvl="1" indent="-342900">
              <a:buFont typeface="Arial" panose="020B0604020202020204" pitchFamily="34" charset="0"/>
              <a:buChar char="•"/>
            </a:pPr>
            <a:r>
              <a:rPr lang="fi-FI" dirty="0" err="1"/>
              <a:t>Probability</a:t>
            </a:r>
            <a:r>
              <a:rPr lang="fi-FI" dirty="0"/>
              <a:t> of </a:t>
            </a:r>
            <a:r>
              <a:rPr lang="fi-FI" dirty="0" err="1"/>
              <a:t>location</a:t>
            </a:r>
            <a:r>
              <a:rPr lang="fi-FI" dirty="0"/>
              <a:t> (</a:t>
            </a:r>
            <a:r>
              <a:rPr lang="fi-FI" dirty="0" err="1"/>
              <a:t>or</a:t>
            </a:r>
            <a:r>
              <a:rPr lang="fi-FI" dirty="0"/>
              <a:t> </a:t>
            </a:r>
            <a:r>
              <a:rPr lang="fi-FI" dirty="0" err="1"/>
              <a:t>state</a:t>
            </a:r>
            <a:r>
              <a:rPr lang="fi-FI" dirty="0"/>
              <a:t>) </a:t>
            </a:r>
            <a:r>
              <a:rPr lang="fi-FI" dirty="0" err="1"/>
              <a:t>given</a:t>
            </a:r>
            <a:r>
              <a:rPr lang="fi-FI" dirty="0"/>
              <a:t> </a:t>
            </a:r>
            <a:r>
              <a:rPr lang="fi-FI" dirty="0" err="1"/>
              <a:t>the</a:t>
            </a:r>
            <a:r>
              <a:rPr lang="fi-FI" dirty="0"/>
              <a:t> </a:t>
            </a:r>
            <a:r>
              <a:rPr lang="fi-FI" dirty="0" err="1"/>
              <a:t>class</a:t>
            </a:r>
            <a:endParaRPr lang="fi-FI" dirty="0"/>
          </a:p>
          <a:p>
            <a:pPr marL="1257300" lvl="2" indent="-342900">
              <a:buFont typeface="Arial" panose="020B0604020202020204" pitchFamily="34" charset="0"/>
              <a:buChar char="•"/>
            </a:pPr>
            <a:r>
              <a:rPr lang="fi-FI" dirty="0"/>
              <a:t>P(X|C,S)</a:t>
            </a:r>
          </a:p>
          <a:p>
            <a:endParaRPr lang="en-GB" dirty="0"/>
          </a:p>
        </p:txBody>
      </p:sp>
      <p:sp>
        <p:nvSpPr>
          <p:cNvPr id="3" name="Tekstiruutu 2">
            <a:extLst>
              <a:ext uri="{FF2B5EF4-FFF2-40B4-BE49-F238E27FC236}">
                <a16:creationId xmlns:a16="http://schemas.microsoft.com/office/drawing/2014/main" id="{D319F0B7-EBBF-4EA5-8D12-C2938C279720}"/>
              </a:ext>
            </a:extLst>
          </p:cNvPr>
          <p:cNvSpPr txBox="1"/>
          <p:nvPr/>
        </p:nvSpPr>
        <p:spPr>
          <a:xfrm>
            <a:off x="5205245" y="3540935"/>
            <a:ext cx="4034971" cy="369332"/>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205245" y="40760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35783203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1312</TotalTime>
  <Words>1988</Words>
  <Application>Microsoft Office PowerPoint</Application>
  <PresentationFormat>Laajakuva</PresentationFormat>
  <Paragraphs>365</Paragraphs>
  <Slides>82</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82</vt:i4>
      </vt:variant>
    </vt:vector>
  </HeadingPairs>
  <TitlesOfParts>
    <vt:vector size="86" baseType="lpstr">
      <vt:lpstr>Arial</vt:lpstr>
      <vt:lpstr>Calibri</vt:lpstr>
      <vt:lpstr>Calibri Light</vt:lpstr>
      <vt:lpstr>Office-teema</vt:lpstr>
      <vt:lpstr>Image-Based Situation Awareness</vt:lpstr>
      <vt:lpstr>Sakari Lampola</vt:lpstr>
      <vt:lpstr>Motivation: Understanding Image</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To Be Discussed</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285</cp:revision>
  <dcterms:created xsi:type="dcterms:W3CDTF">2017-12-07T08:30:07Z</dcterms:created>
  <dcterms:modified xsi:type="dcterms:W3CDTF">2017-12-28T06:31:22Z</dcterms:modified>
</cp:coreProperties>
</file>